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8" r:id="rId3"/>
    <p:sldId id="269" r:id="rId4"/>
    <p:sldId id="270" r:id="rId5"/>
    <p:sldId id="271" r:id="rId6"/>
    <p:sldId id="272" r:id="rId7"/>
    <p:sldId id="274" r:id="rId8"/>
    <p:sldId id="273" r:id="rId9"/>
    <p:sldId id="275" r:id="rId10"/>
    <p:sldId id="267" r:id="rId11"/>
  </p:sldIdLst>
  <p:sldSz cx="9144000" cy="6858000" type="letter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94" d="100"/>
          <a:sy n="94" d="100"/>
        </p:scale>
        <p:origin x="84" y="180"/>
      </p:cViewPr>
      <p:guideLst>
        <p:guide orient="horz" pos="2183"/>
        <p:guide pos="384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CASOS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Hoja1!$A$2:$A$24</c:f>
              <c:numCache>
                <c:formatCode>General</c:formatCode>
                <c:ptCount val="23"/>
                <c:pt idx="0">
                  <c:v>7</c:v>
                </c:pt>
                <c:pt idx="1">
                  <c:v>9</c:v>
                </c:pt>
                <c:pt idx="2">
                  <c:v>10</c:v>
                </c:pt>
                <c:pt idx="3">
                  <c:v>11</c:v>
                </c:pt>
                <c:pt idx="4">
                  <c:v>13</c:v>
                </c:pt>
                <c:pt idx="5">
                  <c:v>14</c:v>
                </c:pt>
                <c:pt idx="6">
                  <c:v>19</c:v>
                </c:pt>
                <c:pt idx="7">
                  <c:v>20</c:v>
                </c:pt>
                <c:pt idx="8">
                  <c:v>21</c:v>
                </c:pt>
                <c:pt idx="9">
                  <c:v>23</c:v>
                </c:pt>
                <c:pt idx="10">
                  <c:v>24</c:v>
                </c:pt>
                <c:pt idx="11">
                  <c:v>27</c:v>
                </c:pt>
                <c:pt idx="12">
                  <c:v>30</c:v>
                </c:pt>
                <c:pt idx="13">
                  <c:v>31</c:v>
                </c:pt>
                <c:pt idx="14">
                  <c:v>37</c:v>
                </c:pt>
                <c:pt idx="15">
                  <c:v>38</c:v>
                </c:pt>
                <c:pt idx="16">
                  <c:v>39</c:v>
                </c:pt>
                <c:pt idx="17">
                  <c:v>40</c:v>
                </c:pt>
                <c:pt idx="18">
                  <c:v>42</c:v>
                </c:pt>
                <c:pt idx="19">
                  <c:v>43</c:v>
                </c:pt>
                <c:pt idx="20">
                  <c:v>44</c:v>
                </c:pt>
                <c:pt idx="21">
                  <c:v>45</c:v>
                </c:pt>
                <c:pt idx="22">
                  <c:v>48</c:v>
                </c:pt>
              </c:numCache>
            </c:numRef>
          </c:cat>
          <c:val>
            <c:numRef>
              <c:f>Hoja1!$B$2:$B$24</c:f>
              <c:numCache>
                <c:formatCode>General</c:formatCode>
                <c:ptCount val="23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1</c:v>
                </c:pt>
                <c:pt idx="10">
                  <c:v>2</c:v>
                </c:pt>
                <c:pt idx="11">
                  <c:v>1</c:v>
                </c:pt>
                <c:pt idx="12">
                  <c:v>1</c:v>
                </c:pt>
                <c:pt idx="13">
                  <c:v>3</c:v>
                </c:pt>
                <c:pt idx="14">
                  <c:v>1</c:v>
                </c:pt>
                <c:pt idx="15">
                  <c:v>4</c:v>
                </c:pt>
                <c:pt idx="16">
                  <c:v>2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1</c:v>
                </c:pt>
                <c:pt idx="21">
                  <c:v>1</c:v>
                </c:pt>
                <c:pt idx="22">
                  <c:v>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84562336"/>
        <c:axId val="184562896"/>
      </c:barChart>
      <c:catAx>
        <c:axId val="1845623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MX" dirty="0" smtClean="0"/>
                  <a:t>Semana epidemiológica</a:t>
                </a:r>
                <a:endParaRPr lang="es-MX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84562896"/>
        <c:crosses val="autoZero"/>
        <c:auto val="1"/>
        <c:lblAlgn val="ctr"/>
        <c:lblOffset val="100"/>
        <c:noMultiLvlLbl val="0"/>
      </c:catAx>
      <c:valAx>
        <c:axId val="184562896"/>
        <c:scaling>
          <c:orientation val="minMax"/>
          <c:max val="4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MX" dirty="0" smtClean="0"/>
                  <a:t>Casos</a:t>
                </a:r>
                <a:endParaRPr lang="es-MX" dirty="0"/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184562336"/>
        <c:crosses val="autoZero"/>
        <c:crossBetween val="between"/>
        <c:maj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900FA7-8A43-44A8-A3B5-26456D33BF3F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08F97-473D-456E-AB94-F62717714BB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5832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8317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37720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6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6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4043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0637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90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90" y="4589465"/>
            <a:ext cx="7886700" cy="150018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3236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4746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5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6" y="168116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6" y="2505077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5" y="1681164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5" y="2505077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92881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0601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1345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6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5" y="987425"/>
            <a:ext cx="462915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6" y="2057401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113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6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5" y="987425"/>
            <a:ext cx="462915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6" y="2057401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4922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3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3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49" y="6356352"/>
            <a:ext cx="2057400" cy="36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83D9F-FED3-4811-853F-659A9A8712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5" y="6356352"/>
            <a:ext cx="3086100" cy="36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1" y="6356352"/>
            <a:ext cx="2057400" cy="36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1BFD4-95E3-4DF7-A947-647312C37DC1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2870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b="1" i="1" dirty="0" smtClean="0"/>
              <a:t>EFE </a:t>
            </a:r>
            <a:br>
              <a:rPr lang="es-MX" b="1" i="1" dirty="0" smtClean="0"/>
            </a:br>
            <a:r>
              <a:rPr lang="es-MX" b="1" i="1" dirty="0" smtClean="0"/>
              <a:t>San Luis Potosí</a:t>
            </a:r>
            <a:endParaRPr lang="es-MX" b="1" i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40" y="109568"/>
            <a:ext cx="2317907" cy="118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30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0958" y="-58222"/>
            <a:ext cx="7886700" cy="1325563"/>
          </a:xfrm>
        </p:spPr>
        <p:txBody>
          <a:bodyPr>
            <a:normAutofit/>
          </a:bodyPr>
          <a:lstStyle/>
          <a:p>
            <a:pPr algn="r"/>
            <a:r>
              <a:rPr lang="es-MX" sz="3600" b="1" i="1" dirty="0" smtClean="0"/>
              <a:t>Compromisos</a:t>
            </a:r>
            <a:endParaRPr lang="es-MX" sz="3600" b="1" i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0958" y="1409397"/>
            <a:ext cx="7627341" cy="4362755"/>
          </a:xfrm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pPr algn="just"/>
            <a:r>
              <a:rPr lang="en-US" sz="2400" dirty="0" smtClean="0"/>
              <a:t>????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40" y="2"/>
            <a:ext cx="1321423" cy="676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93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62232" y="262954"/>
            <a:ext cx="5840727" cy="612774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Avance de Metas EFE, 2018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40" y="2"/>
            <a:ext cx="1321423" cy="67671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50" y="1095596"/>
            <a:ext cx="7574306" cy="448945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465363" y="6159500"/>
            <a:ext cx="7145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Fuente: Plataforma </a:t>
            </a:r>
            <a:r>
              <a:rPr lang="es-MX" sz="1400" dirty="0" err="1" smtClean="0"/>
              <a:t>SINAVE,Mudulo</a:t>
            </a:r>
            <a:r>
              <a:rPr lang="es-MX" sz="1400" dirty="0" smtClean="0"/>
              <a:t> EFE , 2018 hasta semana 49. 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3580013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85261" y="207923"/>
            <a:ext cx="2317239" cy="873825"/>
          </a:xfrm>
        </p:spPr>
        <p:txBody>
          <a:bodyPr/>
          <a:lstStyle/>
          <a:p>
            <a:r>
              <a:rPr lang="es-MX" dirty="0" smtClean="0"/>
              <a:t>Rechazos</a:t>
            </a:r>
            <a:endParaRPr lang="es-MX" dirty="0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81853"/>
              </p:ext>
            </p:extLst>
          </p:nvPr>
        </p:nvGraphicFramePr>
        <p:xfrm>
          <a:off x="987839" y="1081748"/>
          <a:ext cx="7027892" cy="480179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038180"/>
                <a:gridCol w="901503"/>
                <a:gridCol w="1383702"/>
                <a:gridCol w="733781"/>
                <a:gridCol w="985363"/>
                <a:gridCol w="985363"/>
              </a:tblGrid>
              <a:tr h="82902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MUNICIPIO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IMSS                           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IMSS OPORTUNIDADES    </a:t>
                      </a:r>
                      <a:r>
                        <a:rPr lang="es-MX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         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SSA                              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Total general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2da</a:t>
                      </a:r>
                      <a:r>
                        <a:rPr lang="es-MX" sz="16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 Muestra</a:t>
                      </a:r>
                      <a:endParaRPr lang="es-MX" sz="1600" b="1" i="0" u="none" strike="noStrike" dirty="0">
                        <a:solidFill>
                          <a:schemeClr val="bg1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</a:tr>
              <a:tr h="478192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SAN LUIS POTOSI                                   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4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</a:tr>
              <a:tr h="277770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MATEHUALA                                         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</a:tr>
              <a:tr h="277770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CEDRAL                                            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</a:tr>
              <a:tr h="277770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CHARCAS                                           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</a:tr>
              <a:tr h="418082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GUADALCAZAR                                       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</a:tr>
              <a:tr h="412308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SANTA MARIA DEL RIO                               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</a:tr>
              <a:tr h="277770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VILLA DE REYES                                    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</a:tr>
              <a:tr h="277770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MEXQUITIC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</a:tr>
              <a:tr h="277770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RIOVERDE                                          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</a:tr>
              <a:tr h="418082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CIUDAD VALLES                                     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2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</a:tr>
              <a:tr h="277770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EBANO                                             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</a:tr>
              <a:tr h="277770">
                <a:tc>
                  <a:txBody>
                    <a:bodyPr/>
                    <a:lstStyle/>
                    <a:p>
                      <a:pPr algn="l" fontAlgn="b"/>
                      <a:r>
                        <a:rPr lang="es-MX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AQUISMON                                          </a:t>
                      </a:r>
                    </a:p>
                  </a:txBody>
                  <a:tcPr marL="857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7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40" y="2"/>
            <a:ext cx="1321423" cy="676715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1465363" y="6159500"/>
            <a:ext cx="7145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Fuente: Plataforma SINAVE, Estado de Notificación, 2018 hasta semana 49. 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2108779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86346" y="373282"/>
            <a:ext cx="3429001" cy="877889"/>
          </a:xfrm>
        </p:spPr>
        <p:txBody>
          <a:bodyPr/>
          <a:lstStyle/>
          <a:p>
            <a:r>
              <a:rPr lang="es-MX" dirty="0" smtClean="0"/>
              <a:t>PFA, SLP. 2018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774630"/>
              </p:ext>
            </p:extLst>
          </p:nvPr>
        </p:nvGraphicFramePr>
        <p:xfrm>
          <a:off x="908050" y="1251171"/>
          <a:ext cx="7886697" cy="4463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2790"/>
                <a:gridCol w="987552"/>
                <a:gridCol w="816864"/>
                <a:gridCol w="768096"/>
                <a:gridCol w="658368"/>
                <a:gridCol w="707136"/>
                <a:gridCol w="675891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UNIDAD MEDICA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SSA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IMSS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ISSSTE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OTRAS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PROSPERA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Total general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HOSPITAL GENERAL DE ZONA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NO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. 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10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HOSPITAL GENERAL DE ZONA NO. 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HOSPITAL RURAL MATEHUALA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H. ANGELES DEL POTOSI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Hospital Lomas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SAN LUIS POTOSI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HOSPITAL CENTRAL DR. IGNACIO MORONES PRIETO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HOSPITAL GENERAL DE MATEHUALA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HOSPITAL GENERAL CD. VALLES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HOSPITAL COMUNITARIO TAMAZUNCHALE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TOTAL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ookman Old Style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ookman Old Style" pitchFamily="18" charset="0"/>
                        </a:rPr>
                        <a:t>38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5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40" y="2"/>
            <a:ext cx="1321423" cy="67671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465363" y="6159500"/>
            <a:ext cx="7145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Fuente: Plataforma SINAVE, Estado de Notificación, 2018 hasta semana 49. 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2178699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9900242"/>
              </p:ext>
            </p:extLst>
          </p:nvPr>
        </p:nvGraphicFramePr>
        <p:xfrm>
          <a:off x="628650" y="1825625"/>
          <a:ext cx="7886700" cy="3346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2246"/>
                <a:gridCol w="999744"/>
                <a:gridCol w="1231392"/>
                <a:gridCol w="804672"/>
                <a:gridCol w="768096"/>
                <a:gridCol w="590550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sto MT" pitchFamily="18" charset="0"/>
                        </a:rPr>
                        <a:t>UNIDAD MEDICA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sto MT" pitchFamily="18" charset="0"/>
                        </a:rPr>
                        <a:t>SSA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sto MT" pitchFamily="18" charset="0"/>
                        </a:rPr>
                        <a:t>IMSS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sto MT" pitchFamily="18" charset="0"/>
                        </a:rPr>
                        <a:t>ISSSTE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sto MT" pitchFamily="18" charset="0"/>
                        </a:rPr>
                        <a:t>PROSPERA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Calisto MT" pitchFamily="18" charset="0"/>
                        </a:rPr>
                        <a:t>Total general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HOSPITAL GENERAL DE ZONA </a:t>
                      </a:r>
                      <a:r>
                        <a:rPr lang="es-MX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 </a:t>
                      </a:r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NO. 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sto MT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sto MT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sto MT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9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HOSPITAL GENERAL DE ZONA NO. 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sto MT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sto MT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sto MT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HOSPITAL RURAL MATEHUALA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sto MT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sto MT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sto MT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SAN LUIS POTOSI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sto MT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sto MT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sto MT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HOSPITAL CENTRAL DR. IGNACIO MORONES PRIETO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sto MT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sto MT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sto MT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HOSPITAL GENERAL CD. VALLES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sto MT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sto MT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sto MT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HOSPITAL COMUNITARIO TAMAZUNCHALE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sto MT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sto MT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sto MT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TOTAL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sto MT" pitchFamily="18" charset="0"/>
                        </a:rPr>
                        <a:t>29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2701290" y="338359"/>
            <a:ext cx="6036310" cy="816929"/>
          </a:xfrm>
        </p:spPr>
        <p:txBody>
          <a:bodyPr>
            <a:normAutofit/>
          </a:bodyPr>
          <a:lstStyle/>
          <a:p>
            <a:pPr algn="r"/>
            <a:r>
              <a:rPr lang="es-MX" dirty="0" smtClean="0"/>
              <a:t>PFA 2018, &lt;15 AÑOS, SLP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40" y="2"/>
            <a:ext cx="1321423" cy="676715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999381" y="6320983"/>
            <a:ext cx="7145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Fuente: Plataforma SINAVE, Estado de Notificación: SLP, 2018 hasta semana 49. 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211299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7032696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804651" y="676717"/>
            <a:ext cx="8197847" cy="876522"/>
          </a:xfrm>
        </p:spPr>
        <p:txBody>
          <a:bodyPr>
            <a:normAutofit/>
          </a:bodyPr>
          <a:lstStyle/>
          <a:p>
            <a:r>
              <a:rPr lang="es-MX" sz="2800" dirty="0" smtClean="0"/>
              <a:t>Casos de PFA 2018, por semana epidemiológica, SLP</a:t>
            </a:r>
            <a:endParaRPr lang="es-MX" sz="28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40" y="2"/>
            <a:ext cx="1321423" cy="676715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465363" y="6159500"/>
            <a:ext cx="7145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Fuente: Plataforma SINAVE, Estado de Notificación, SLP. 2018 hasta semana 49. 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4067080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686" y="1549400"/>
            <a:ext cx="8023526" cy="3538537"/>
          </a:xfrm>
          <a:prstGeom prst="rect">
            <a:avLst/>
          </a:prstGeom>
        </p:spPr>
      </p:pic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639551" y="672878"/>
            <a:ext cx="8197847" cy="876522"/>
          </a:xfrm>
        </p:spPr>
        <p:txBody>
          <a:bodyPr>
            <a:normAutofit/>
          </a:bodyPr>
          <a:lstStyle/>
          <a:p>
            <a:pPr algn="ctr"/>
            <a:r>
              <a:rPr lang="es-MX" sz="2800" dirty="0" smtClean="0"/>
              <a:t>Canal endémico de PFA 2018, por semana epidemiológica, Jurisdicción Sanitaria de SLP.</a:t>
            </a:r>
            <a:endParaRPr lang="es-MX" sz="2800" dirty="0"/>
          </a:p>
        </p:txBody>
      </p:sp>
      <p:sp>
        <p:nvSpPr>
          <p:cNvPr id="8" name="CuadroTexto 7"/>
          <p:cNvSpPr txBox="1"/>
          <p:nvPr/>
        </p:nvSpPr>
        <p:spPr>
          <a:xfrm>
            <a:off x="3517900" y="5087937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Semana epidemiológica</a:t>
            </a:r>
            <a:endParaRPr lang="es-MX" dirty="0"/>
          </a:p>
        </p:txBody>
      </p:sp>
      <p:sp>
        <p:nvSpPr>
          <p:cNvPr id="9" name="Elipse 8"/>
          <p:cNvSpPr/>
          <p:nvPr/>
        </p:nvSpPr>
        <p:spPr>
          <a:xfrm>
            <a:off x="5905500" y="2070100"/>
            <a:ext cx="1422400" cy="2921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CuadroTexto 9"/>
          <p:cNvSpPr txBox="1"/>
          <p:nvPr/>
        </p:nvSpPr>
        <p:spPr>
          <a:xfrm>
            <a:off x="973830" y="6146800"/>
            <a:ext cx="7145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dirty="0" smtClean="0"/>
              <a:t>Fuente: Plataforma SINAVE, Estado de Notificación: SLP. JS no 1, 2018 hasta semana 49. 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2145060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510184"/>
              </p:ext>
            </p:extLst>
          </p:nvPr>
        </p:nvGraphicFramePr>
        <p:xfrm>
          <a:off x="172719" y="368300"/>
          <a:ext cx="8704581" cy="5942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449"/>
                <a:gridCol w="3381543"/>
                <a:gridCol w="642879"/>
                <a:gridCol w="912888"/>
                <a:gridCol w="1041464"/>
                <a:gridCol w="822885"/>
                <a:gridCol w="1311473"/>
              </a:tblGrid>
              <a:tr h="262890"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SEMANA</a:t>
                      </a:r>
                      <a:endParaRPr lang="es-MX" sz="1200" b="1" i="0" u="none" strike="noStrike" dirty="0">
                        <a:solidFill>
                          <a:schemeClr val="bg1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NOMBRE</a:t>
                      </a:r>
                      <a:endParaRPr lang="es-MX" sz="1200" b="1" i="0" u="none" strike="noStrike" dirty="0">
                        <a:solidFill>
                          <a:schemeClr val="bg1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EDAD</a:t>
                      </a:r>
                      <a:endParaRPr lang="es-MX" sz="1200" b="1" i="0" u="none" strike="noStrike" dirty="0">
                        <a:solidFill>
                          <a:schemeClr val="bg1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ETVP</a:t>
                      </a:r>
                      <a:endParaRPr lang="es-MX" sz="1200" b="1" i="0" u="none" strike="noStrike" dirty="0">
                        <a:solidFill>
                          <a:schemeClr val="bg1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ZIKA</a:t>
                      </a:r>
                      <a:endParaRPr lang="es-MX" sz="1200" b="1" i="0" u="none" strike="noStrike" dirty="0">
                        <a:solidFill>
                          <a:schemeClr val="bg1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>
                          <a:solidFill>
                            <a:schemeClr val="bg1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CAMPILOBACTER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ENTEROVIRUS D68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CONTRERAS VAZQUEZ BRAYAN ALEJANDRO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MARTINEZ </a:t>
                      </a:r>
                      <a:r>
                        <a:rPr lang="es-MX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MARTINEZ</a:t>
                      </a:r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 ALEXIS URIEL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SIN 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LARRAGA MALIBRAN ALEXIA MONSERRAT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ETVNP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PONCE RIVAS JUAN DIEGO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QUINTANA REYES ZUSUKI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Negativo 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HERMOSILLO MORALES NATHALY YUNUEM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SIN 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Negativo 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CORONADO GALLEGOS ERIK DANIEL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NO SE ENVIO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MORENO RODRIGUEZ ALONDRA JANETH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POSITIVO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NO SE ENVIO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HERNANDEZ </a:t>
                      </a:r>
                      <a:r>
                        <a:rPr lang="es-MX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HERNANDEZ</a:t>
                      </a:r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 EVELYN MONSERRATH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FF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NO SE ENVIO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SALAS DUQUE ALAN BERNARDO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FF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NO SE ENVIO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GARCIA RIVERA ARELI JOCELYN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FF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NO SE ENVIO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LEIJA ROCHA YATZIRI CITLALI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POSITIVO</a:t>
                      </a:r>
                      <a:endParaRPr lang="es-MX" sz="1200" b="0" i="0" u="none" strike="noStrike" dirty="0">
                        <a:solidFill>
                          <a:srgbClr val="FF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Negativo 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ESPERICUETA HERNANDEZ ALMA LUCERO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1200" b="0" i="0" u="none" strike="noStrike" dirty="0">
                        <a:solidFill>
                          <a:srgbClr val="FF0000"/>
                        </a:solidFill>
                        <a:effectLst/>
                        <a:latin typeface="Batang" pitchFamily="18" charset="-127"/>
                        <a:ea typeface="Batang" pitchFamily="18" charset="-127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NO SE ENVIO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ALMENAREZ CABRIALES ALONDRA GUADALUPE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En proceso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EN PROCESO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POSITIVO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NO SE ENVIO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ALMARAZ ZAMORA IRAM HASIEL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En proceso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EN PROCESO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200" b="0" i="0" u="none" strike="noStrike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NO SE ENVIO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Batang" pitchFamily="18" charset="-127"/>
                          <a:ea typeface="Batang" pitchFamily="18" charset="-127"/>
                        </a:rPr>
                        <a:t>NO SE ENVIO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9801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110" y="1188720"/>
            <a:ext cx="4604855" cy="4796155"/>
          </a:xfrm>
          <a:prstGeom prst="rect">
            <a:avLst/>
          </a:prstGeom>
          <a:noFill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702560" y="80646"/>
            <a:ext cx="3262627" cy="1006474"/>
          </a:xfrm>
        </p:spPr>
        <p:txBody>
          <a:bodyPr/>
          <a:lstStyle/>
          <a:p>
            <a:pPr algn="ctr"/>
            <a:r>
              <a:rPr lang="es-MX" dirty="0" smtClean="0"/>
              <a:t>EJERCICIO</a:t>
            </a:r>
            <a:endParaRPr lang="es-MX" dirty="0"/>
          </a:p>
        </p:txBody>
      </p:sp>
      <p:sp>
        <p:nvSpPr>
          <p:cNvPr id="5" name="CuadroTexto 4"/>
          <p:cNvSpPr txBox="1"/>
          <p:nvPr/>
        </p:nvSpPr>
        <p:spPr>
          <a:xfrm>
            <a:off x="6217920" y="2083117"/>
            <a:ext cx="2418080" cy="1503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/>
              <a:t>Práctica que sirve para adquirir unos conocimientos o desarrollar una habilidad</a:t>
            </a:r>
          </a:p>
        </p:txBody>
      </p:sp>
    </p:spTree>
    <p:extLst>
      <p:ext uri="{BB962C8B-B14F-4D97-AF65-F5344CB8AC3E}">
        <p14:creationId xmlns:p14="http://schemas.microsoft.com/office/powerpoint/2010/main" val="27591895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2724</TotalTime>
  <Words>506</Words>
  <Application>Microsoft Office PowerPoint</Application>
  <PresentationFormat>Carta (216 x 279 mm)</PresentationFormat>
  <Paragraphs>222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7" baseType="lpstr">
      <vt:lpstr>Batang</vt:lpstr>
      <vt:lpstr>Arial</vt:lpstr>
      <vt:lpstr>Bookman Old Style</vt:lpstr>
      <vt:lpstr>Calibri</vt:lpstr>
      <vt:lpstr>Calibri Light</vt:lpstr>
      <vt:lpstr>Calisto MT</vt:lpstr>
      <vt:lpstr>Tema de Office</vt:lpstr>
      <vt:lpstr>EFE  San Luis Potosí</vt:lpstr>
      <vt:lpstr>Avance de Metas EFE, 2018</vt:lpstr>
      <vt:lpstr>Rechazos</vt:lpstr>
      <vt:lpstr>PFA, SLP. 2018</vt:lpstr>
      <vt:lpstr>PFA 2018, &lt;15 AÑOS, SLP</vt:lpstr>
      <vt:lpstr>Casos de PFA 2018, por semana epidemiológica, SLP</vt:lpstr>
      <vt:lpstr>Canal endémico de PFA 2018, por semana epidemiológica, Jurisdicción Sanitaria de SLP.</vt:lpstr>
      <vt:lpstr>Presentación de PowerPoint</vt:lpstr>
      <vt:lpstr>EJERCICIO</vt:lpstr>
      <vt:lpstr>Compromisos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Panorama de Influenza en México y San Luis Potosí</dc:title>
  <dc:creator>Dr. Fernando</dc:creator>
  <cp:lastModifiedBy>Dra. Sánchez</cp:lastModifiedBy>
  <cp:revision>299</cp:revision>
  <dcterms:created xsi:type="dcterms:W3CDTF">2018-11-20T22:50:28Z</dcterms:created>
  <dcterms:modified xsi:type="dcterms:W3CDTF">2018-12-10T18:05:16Z</dcterms:modified>
</cp:coreProperties>
</file>